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683" r:id="rId2"/>
    <p:sldId id="694" r:id="rId3"/>
    <p:sldId id="698" r:id="rId4"/>
    <p:sldId id="696" r:id="rId5"/>
    <p:sldId id="703" r:id="rId6"/>
    <p:sldId id="700" r:id="rId7"/>
    <p:sldId id="697" r:id="rId8"/>
    <p:sldId id="695" r:id="rId9"/>
    <p:sldId id="701" r:id="rId10"/>
    <p:sldId id="704" r:id="rId11"/>
    <p:sldId id="705" r:id="rId12"/>
    <p:sldId id="699" r:id="rId13"/>
    <p:sldId id="702" r:id="rId1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8EBC"/>
    <a:srgbClr val="E1762B"/>
    <a:srgbClr val="A1568E"/>
    <a:srgbClr val="A3B036"/>
    <a:srgbClr val="5E0014"/>
    <a:srgbClr val="540013"/>
    <a:srgbClr val="F7C732"/>
    <a:srgbClr val="FFCC66"/>
    <a:srgbClr val="FFFF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50" autoAdjust="0"/>
    <p:restoredTop sz="87310" autoAdjust="0"/>
  </p:normalViewPr>
  <p:slideViewPr>
    <p:cSldViewPr snapToGrid="0">
      <p:cViewPr>
        <p:scale>
          <a:sx n="100" d="100"/>
          <a:sy n="100" d="100"/>
        </p:scale>
        <p:origin x="1464" y="5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2" d="100"/>
        <a:sy n="7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1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86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86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1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86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1" smtClean="0"/>
            </a:lvl1pPr>
          </a:lstStyle>
          <a:p>
            <a:pPr>
              <a:defRPr/>
            </a:pPr>
            <a:fld id="{C9DEC3B4-0152-AB43-9B25-E87DB029AA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668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530A0EF0-7952-1E40-BD2B-EAEA0F28CA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857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24BA416-BF1B-4E47-9611-E57C0AC55F53}" type="slidenum">
              <a:rPr lang="en-US" sz="1200"/>
              <a:pPr/>
              <a:t>1</a:t>
            </a:fld>
            <a:endParaRPr lang="en-US" sz="1200"/>
          </a:p>
        </p:txBody>
      </p:sp>
      <p:sp>
        <p:nvSpPr>
          <p:cNvPr id="54886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Tx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385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663FA5-795D-A24D-9DC1-93B2863853C7}" type="slidenum">
              <a:rPr lang="en-US"/>
              <a:pPr/>
              <a:t>2</a:t>
            </a:fld>
            <a:endParaRPr lang="en-US"/>
          </a:p>
        </p:txBody>
      </p:sp>
      <p:sp>
        <p:nvSpPr>
          <p:cNvPr id="7966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956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V(D)J for T-cell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0A0EF0-7952-1E40-BD2B-EAEA0F28CA5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422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Raw: every edge in the assembly </a:t>
            </a:r>
            <a:r>
              <a:rPr lang="en-US" dirty="0" smtClean="0"/>
              <a:t>reported as </a:t>
            </a:r>
            <a:r>
              <a:rPr lang="en-US" dirty="0" smtClean="0"/>
              <a:t>a </a:t>
            </a:r>
            <a:r>
              <a:rPr lang="en-US" dirty="0" err="1" smtClean="0"/>
              <a:t>fasta</a:t>
            </a:r>
            <a:r>
              <a:rPr lang="en-US" dirty="0" smtClean="0"/>
              <a:t> record</a:t>
            </a:r>
          </a:p>
          <a:p>
            <a:r>
              <a:rPr lang="en-US" dirty="0" smtClean="0"/>
              <a:t>Remaining: flatten</a:t>
            </a:r>
            <a:r>
              <a:rPr lang="en-US" baseline="0" dirty="0" smtClean="0"/>
              <a:t> bubbles (select </a:t>
            </a:r>
            <a:r>
              <a:rPr lang="en-US" baseline="0" dirty="0" smtClean="0"/>
              <a:t>branch </a:t>
            </a:r>
            <a:r>
              <a:rPr lang="en-US" baseline="0" dirty="0" smtClean="0"/>
              <a:t>with highest coverage), merge gaps, drop reverse complement edges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0A0EF0-7952-1E40-BD2B-EAEA0F28CA59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10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69932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7820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1284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2749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0848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9972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0108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0766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9732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9630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7673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685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8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436924"/>
            <a:ext cx="2516188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 userDrawn="1"/>
        </p:nvSpPr>
        <p:spPr bwMode="auto">
          <a:xfrm>
            <a:off x="2512715" y="6436923"/>
            <a:ext cx="6640421" cy="438912"/>
          </a:xfrm>
          <a:prstGeom prst="rect">
            <a:avLst/>
          </a:prstGeom>
          <a:solidFill>
            <a:srgbClr val="F7C732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2613224" y="6459426"/>
            <a:ext cx="6213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5E0014"/>
                </a:solidFill>
                <a:latin typeface="Avenir Next Medium"/>
                <a:cs typeface="Avenir Next Medium"/>
              </a:rPr>
              <a:t>University of Minnesota Genomics Center (UMGC)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3-us-west-2.amazonaws.com/10x.files/samples/cell/neuron_9k/neuron_9k_web_summary.html" TargetMode="External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2.tiff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upe.10xgenomics.com/loupe/view/TkExMjg3OF9XR1NfMjEwLmxvdXBl/summary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958639"/>
            <a:ext cx="7924800" cy="43307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10X Genomics</a:t>
            </a:r>
            <a:br>
              <a:rPr lang="en-US" sz="32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John Garbe</a:t>
            </a:r>
            <a:br>
              <a:rPr lang="en-US" sz="2400" dirty="0" smtClean="0"/>
            </a:br>
            <a:r>
              <a:rPr lang="en-US" sz="2400" dirty="0" smtClean="0"/>
              <a:t>Informatics Lead, UMGC</a:t>
            </a:r>
            <a:endParaRPr lang="en-US" b="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976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De novo</a:t>
            </a:r>
            <a:r>
              <a:rPr lang="en-US" dirty="0" smtClean="0"/>
              <a:t> assembly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359" y="3606799"/>
            <a:ext cx="5624438" cy="28192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359" y="762000"/>
            <a:ext cx="5610341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61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De novo</a:t>
            </a:r>
            <a:r>
              <a:rPr lang="en-US" dirty="0"/>
              <a:t> assembly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7" b="9160"/>
          <a:stretch/>
        </p:blipFill>
        <p:spPr>
          <a:xfrm>
            <a:off x="831850" y="4648200"/>
            <a:ext cx="7454900" cy="1447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8" r="2801" b="16667"/>
          <a:stretch/>
        </p:blipFill>
        <p:spPr>
          <a:xfrm>
            <a:off x="831850" y="3378200"/>
            <a:ext cx="7493000" cy="127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" b="10163"/>
          <a:stretch/>
        </p:blipFill>
        <p:spPr>
          <a:xfrm>
            <a:off x="831850" y="2006600"/>
            <a:ext cx="7493000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9" b="8593"/>
          <a:stretch/>
        </p:blipFill>
        <p:spPr>
          <a:xfrm>
            <a:off x="831850" y="609600"/>
            <a:ext cx="74803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1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De novo</a:t>
            </a:r>
            <a:r>
              <a:rPr lang="en-US" dirty="0" smtClean="0"/>
              <a:t> assembly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1390650"/>
            <a:ext cx="7518400" cy="3695700"/>
          </a:xfrm>
        </p:spPr>
      </p:pic>
    </p:spTree>
    <p:extLst>
      <p:ext uri="{BB962C8B-B14F-4D97-AF65-F5344CB8AC3E}">
        <p14:creationId xmlns:p14="http://schemas.microsoft.com/office/powerpoint/2010/main" val="159399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Cell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4648200"/>
          </a:xfrm>
        </p:spPr>
        <p:txBody>
          <a:bodyPr/>
          <a:lstStyle/>
          <a:p>
            <a:r>
              <a:rPr lang="en-US" dirty="0" smtClean="0"/>
              <a:t>Single Cell Genomics</a:t>
            </a:r>
          </a:p>
          <a:p>
            <a:pPr lvl="1"/>
            <a:r>
              <a:rPr lang="en-US" dirty="0" smtClean="0"/>
              <a:t>3’ expression measurement</a:t>
            </a:r>
          </a:p>
          <a:p>
            <a:pPr lvl="1"/>
            <a:r>
              <a:rPr lang="en-US" dirty="0" smtClean="0"/>
              <a:t>Profile 500 – 10,000 cells</a:t>
            </a:r>
          </a:p>
          <a:p>
            <a:pPr lvl="1"/>
            <a:r>
              <a:rPr lang="en-US" dirty="0" err="1" smtClean="0"/>
              <a:t>Cellranger</a:t>
            </a:r>
            <a:r>
              <a:rPr lang="en-US" dirty="0" smtClean="0"/>
              <a:t> analysis, Loupe Cell Browser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Cellranger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example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5400"/>
            <a:ext cx="9144000" cy="349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17778" r="13094" b="11667"/>
          <a:stretch/>
        </p:blipFill>
        <p:spPr>
          <a:xfrm>
            <a:off x="608106" y="1460500"/>
            <a:ext cx="7596094" cy="4838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2089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5"/>
          <a:stretch/>
        </p:blipFill>
        <p:spPr>
          <a:xfrm>
            <a:off x="685800" y="3327399"/>
            <a:ext cx="7772400" cy="2989621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7374"/>
            <a:ext cx="9144000" cy="243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1595203"/>
            <a:ext cx="72009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4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Whole genome/exome sequencing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Calling and phasing of SNPs, </a:t>
            </a:r>
            <a:r>
              <a:rPr lang="en-US" dirty="0" err="1" smtClean="0"/>
              <a:t>indels</a:t>
            </a:r>
            <a:r>
              <a:rPr lang="en-US" dirty="0" smtClean="0"/>
              <a:t>, and structural variants</a:t>
            </a:r>
          </a:p>
          <a:p>
            <a:r>
              <a:rPr lang="en-US" dirty="0" smtClean="0"/>
              <a:t>Sequencing depth</a:t>
            </a:r>
          </a:p>
          <a:p>
            <a:pPr lvl="1"/>
            <a:r>
              <a:rPr lang="en-US" dirty="0" smtClean="0"/>
              <a:t>Genome: 40X</a:t>
            </a:r>
          </a:p>
          <a:p>
            <a:pPr lvl="1"/>
            <a:r>
              <a:rPr lang="en-US" dirty="0" smtClean="0"/>
              <a:t>Exome: 60-80X</a:t>
            </a:r>
          </a:p>
          <a:p>
            <a:r>
              <a:rPr lang="en-US" dirty="0" smtClean="0"/>
              <a:t>Optimized for human genome</a:t>
            </a:r>
          </a:p>
          <a:p>
            <a:pPr lvl="1"/>
            <a:r>
              <a:rPr lang="en-US" dirty="0" smtClean="0"/>
              <a:t>Diploid genome required</a:t>
            </a:r>
          </a:p>
          <a:p>
            <a:r>
              <a:rPr lang="en-US" dirty="0" err="1" smtClean="0"/>
              <a:t>Longranger</a:t>
            </a:r>
            <a:r>
              <a:rPr lang="en-US" dirty="0" smtClean="0"/>
              <a:t> software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47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Whole genome/exome sequencing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06500"/>
            <a:ext cx="7467600" cy="4064000"/>
          </a:xfrm>
        </p:spPr>
      </p:pic>
    </p:spTree>
    <p:extLst>
      <p:ext uri="{BB962C8B-B14F-4D97-AF65-F5344CB8AC3E}">
        <p14:creationId xmlns:p14="http://schemas.microsoft.com/office/powerpoint/2010/main" val="45820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Whole genome/exome sequencing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363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9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11500" y="2578100"/>
            <a:ext cx="22926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2"/>
              </a:rPr>
              <a:t>Loupe example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57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De novo </a:t>
            </a:r>
            <a:r>
              <a:rPr lang="en-US" dirty="0" smtClean="0"/>
              <a:t>assembly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5080000"/>
          </a:xfrm>
        </p:spPr>
        <p:txBody>
          <a:bodyPr/>
          <a:lstStyle/>
          <a:p>
            <a:r>
              <a:rPr lang="en-US" dirty="0" smtClean="0"/>
              <a:t>Diploid assembly</a:t>
            </a:r>
          </a:p>
          <a:p>
            <a:r>
              <a:rPr lang="en-US" dirty="0" smtClean="0"/>
              <a:t>Designed for human genomes </a:t>
            </a:r>
          </a:p>
          <a:p>
            <a:r>
              <a:rPr lang="en-US" dirty="0"/>
              <a:t>N</a:t>
            </a:r>
            <a:r>
              <a:rPr lang="en-US" dirty="0" smtClean="0"/>
              <a:t>on-human assembly is experimental, not supported</a:t>
            </a:r>
          </a:p>
          <a:p>
            <a:pPr lvl="1"/>
            <a:r>
              <a:rPr lang="en-US" dirty="0" smtClean="0"/>
              <a:t>Mammalian genomes: likely to work well</a:t>
            </a:r>
          </a:p>
          <a:p>
            <a:pPr lvl="1"/>
            <a:r>
              <a:rPr lang="en-US" dirty="0" smtClean="0"/>
              <a:t>Non-germline human (cancer): unlikely to work well</a:t>
            </a:r>
          </a:p>
          <a:p>
            <a:pPr lvl="1"/>
            <a:r>
              <a:rPr lang="en-US" dirty="0" smtClean="0"/>
              <a:t>High repeat content: may not work well (long run times)</a:t>
            </a:r>
          </a:p>
          <a:p>
            <a:pPr lvl="1"/>
            <a:r>
              <a:rPr lang="en-US" dirty="0" smtClean="0"/>
              <a:t>Non-diploid genomes: unlikely to work well</a:t>
            </a:r>
          </a:p>
          <a:p>
            <a:pPr lvl="1"/>
            <a:r>
              <a:rPr lang="en-US" dirty="0" smtClean="0"/>
              <a:t>Small genomes (100Mb+): may work, repetitive </a:t>
            </a:r>
            <a:r>
              <a:rPr lang="en-US" dirty="0" err="1" smtClean="0"/>
              <a:t>dna</a:t>
            </a:r>
            <a:r>
              <a:rPr lang="en-US" dirty="0" smtClean="0"/>
              <a:t> problematic</a:t>
            </a:r>
          </a:p>
          <a:p>
            <a:pPr lvl="1"/>
            <a:r>
              <a:rPr lang="en-US" dirty="0" smtClean="0"/>
              <a:t>Large genomes (3.2Gb+): risky (8GB maximum)</a:t>
            </a:r>
          </a:p>
          <a:p>
            <a:r>
              <a:rPr lang="en-US" dirty="0" smtClean="0"/>
              <a:t>100kb </a:t>
            </a:r>
            <a:r>
              <a:rPr lang="en-US" dirty="0" err="1" smtClean="0"/>
              <a:t>dna</a:t>
            </a:r>
            <a:r>
              <a:rPr lang="en-US" dirty="0" smtClean="0"/>
              <a:t> length</a:t>
            </a:r>
          </a:p>
          <a:p>
            <a:r>
              <a:rPr lang="en-US" dirty="0" smtClean="0"/>
              <a:t>38x-56x sequence coverage</a:t>
            </a:r>
          </a:p>
          <a:p>
            <a:r>
              <a:rPr lang="en-US" dirty="0" smtClean="0"/>
              <a:t>Supernova assembler</a:t>
            </a:r>
          </a:p>
          <a:p>
            <a:pPr lvl="1"/>
            <a:r>
              <a:rPr lang="en-US" dirty="0" smtClean="0"/>
              <a:t>16+ cores</a:t>
            </a:r>
          </a:p>
          <a:p>
            <a:pPr lvl="1"/>
            <a:r>
              <a:rPr lang="en-US" dirty="0" smtClean="0"/>
              <a:t>384GB ram</a:t>
            </a:r>
          </a:p>
          <a:p>
            <a:pPr lvl="1"/>
            <a:r>
              <a:rPr lang="en-US" dirty="0" smtClean="0"/>
              <a:t>2TB disk space</a:t>
            </a:r>
          </a:p>
          <a:p>
            <a:pPr lvl="1"/>
            <a:r>
              <a:rPr lang="en-US" dirty="0" smtClean="0"/>
              <a:t>3-15 days</a:t>
            </a:r>
          </a:p>
          <a:p>
            <a:r>
              <a:rPr lang="en-US" dirty="0" smtClean="0"/>
              <a:t>ARCS: third-party hybrid assembler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022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3.4|1.7|28|31.8|0.5|4.4|18.9|1.4|26|8.9|25.8|1|5.2|15.7|1|0.9|12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3.4|1.7|28|31.8|0.5|4.4|18.9|1.4|26|8.9|25.8|1|5.2|15.7|1|0.9|12.2"/>
</p:tagLst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11397</TotalTime>
  <Words>207</Words>
  <Application>Microsoft Macintosh PowerPoint</Application>
  <PresentationFormat>On-screen Show (4:3)</PresentationFormat>
  <Paragraphs>59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Avenir Next Medium</vt:lpstr>
      <vt:lpstr>ＭＳ Ｐゴシック</vt:lpstr>
      <vt:lpstr>Blank Presentation</vt:lpstr>
      <vt:lpstr>10X Genomics   John Garbe Informatics Lead, UMGC</vt:lpstr>
      <vt:lpstr>PowerPoint Presentation</vt:lpstr>
      <vt:lpstr>PowerPoint Presentation</vt:lpstr>
      <vt:lpstr>Applications</vt:lpstr>
      <vt:lpstr>Whole genome/exome sequencing</vt:lpstr>
      <vt:lpstr>Whole genome/exome sequencing</vt:lpstr>
      <vt:lpstr>Whole genome/exome sequencing</vt:lpstr>
      <vt:lpstr>PowerPoint Presentation</vt:lpstr>
      <vt:lpstr>De novo assembly</vt:lpstr>
      <vt:lpstr>De novo assembly</vt:lpstr>
      <vt:lpstr>De novo assembly</vt:lpstr>
      <vt:lpstr>De novo assembly</vt:lpstr>
      <vt:lpstr>Single Cell</vt:lpstr>
    </vt:vector>
  </TitlesOfParts>
  <Company>CHORI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Kenny Beckman</dc:creator>
  <cp:lastModifiedBy>John Garbe</cp:lastModifiedBy>
  <cp:revision>2301</cp:revision>
  <dcterms:created xsi:type="dcterms:W3CDTF">2008-06-20T09:55:43Z</dcterms:created>
  <dcterms:modified xsi:type="dcterms:W3CDTF">2017-05-03T19:07:53Z</dcterms:modified>
</cp:coreProperties>
</file>